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T Sans Narrow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  <p:embeddedFont>
      <p:font typeface="Questrial"/>
      <p:regular r:id="rId3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TSansNarrow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PTSansNarrow-bold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39" Type="http://schemas.openxmlformats.org/officeDocument/2006/relationships/font" Target="fonts/Questrial-regular.fntdata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09.jpg"/><Relationship Id="rId5" Type="http://schemas.openxmlformats.org/officeDocument/2006/relationships/image" Target="../media/image11.jpg"/><Relationship Id="rId6" Type="http://schemas.openxmlformats.org/officeDocument/2006/relationships/image" Target="../media/image0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solidFill>
                  <a:srgbClr val="3C78D8"/>
                </a:solidFill>
              </a:rPr>
              <a:t>Security by Any other Name: On the Effectiveness of Provider Based Email Security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500"/>
              <a:t>By Ian Foster, Jon Larson, Max Masich, Alex C. Snoeren, Stefan Savage, and Kirill Levchenko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54150" y="4220475"/>
            <a:ext cx="3852599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Presented by Yi Yuan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Integrity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DKIM signatures can be used to protect message from tampering in transit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Enforcement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SPF &amp; DKIM were developed primarily as a means to fight spam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DKIM signing policies can be enforced aggressively</a:t>
            </a:r>
          </a:p>
          <a:p>
            <a:pPr indent="-228600" lvl="2" marL="1371600" rtl="0">
              <a:spcBef>
                <a:spcPts val="0"/>
              </a:spcBef>
              <a:buFont typeface="Questrial"/>
              <a:buChar char="■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GMail will not accept email from eBay or PayPal if it is not signed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Implications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00" y="3270700"/>
            <a:ext cx="4921375" cy="179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Subject Selection</a:t>
            </a: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path uniqueness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characteristics of TLS use along the path did not change during the measurement period</a:t>
            </a: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provider list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create the set of popular email providers based on the top 1 million email address domains occurring in the leaked Adobe user data set of September 2013</a:t>
            </a: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generator list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create a list of email generators by attempting to create an account with each service in the Alexa Top 100 list.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Incoming MTA Behavior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Connect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EHLO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ESMTP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ESMTP Options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STARTTLS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TLS handshake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Mail transfer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Outcoming MTA Behavior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HELO/EHLO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ESMTP Options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STARTTLS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TLS handshake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Mail transfer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SMTP MAS Behavior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obtain mail submission configuration info from 22 providers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15/22 providers instruct the user to configure their mail reader to use TLS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POP and IMAP Behavior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all 22 provider offer POP and IMAP support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buSzPct val="10909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15/22 providers instruct the user to configure their mail reader to use TLS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Webmail Behavior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all 22 providers support this option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Report TLS Use</a:t>
            </a:r>
          </a:p>
          <a:p>
            <a:pPr indent="-3683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map TLS use on the internal hops (b) and (d)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Cross-Provider Validation</a:t>
            </a:r>
          </a:p>
          <a:p>
            <a:pPr indent="-3683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sent message between all pairs of provider on the select provider list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Certificates</a:t>
            </a: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check if the certificate was revoked or expired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DKIM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examine the messages used in the outgoing MTA measurement to determine if a DKIM signature is present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SPF, ADSP,DMARC, and DNSSEC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query the name server of providers on the provider list for DNS TXT record used by each protocol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make note of whether the provider’s mail server supported DNSSEC and returned signed records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Submission and Delivery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SMTP,POP, and IMAP</a:t>
            </a:r>
          </a:p>
          <a:p>
            <a:pPr indent="-342900" lvl="2" marL="13716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6/22 providers use a server </a:t>
            </a:r>
          </a:p>
          <a:p>
            <a:pPr indent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certificates that did not match the</a:t>
            </a:r>
          </a:p>
          <a:p>
            <a:pPr indent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server host name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web interface</a:t>
            </a:r>
          </a:p>
          <a:p>
            <a:pPr indent="-342900" lvl="2" marL="13716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all 22 provides offer web mail</a:t>
            </a:r>
          </a:p>
          <a:p>
            <a:pPr indent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interface, 3 of them do not offer</a:t>
            </a:r>
          </a:p>
          <a:p>
            <a:pPr indent="0" lvl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TLS support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625" y="975700"/>
            <a:ext cx="4313750" cy="41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50" y="964046"/>
            <a:ext cx="3474299" cy="4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950" y="964046"/>
            <a:ext cx="3474299" cy="4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25" y="1379300"/>
            <a:ext cx="3136700" cy="36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500" y="1424675"/>
            <a:ext cx="3519549" cy="2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TLS support at incoming MTAs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Pairwise TLS Support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725" y="993575"/>
            <a:ext cx="4092475" cy="41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200650" y="0"/>
            <a:ext cx="3972900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Outline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6875" y="1003275"/>
            <a:ext cx="8902499" cy="4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Threat Model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Measurement Methodology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Result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Related Word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Discussion</a:t>
            </a: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SPF and DKIM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DNSSEC,DMARC,and ADSP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850" y="956350"/>
            <a:ext cx="4194549" cy="40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Related Work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Facebook Study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Questrial"/>
              <a:buChar char="○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reported 76% of incoming MTAs for unique MX records offered STARTTLS when sending emails to their users, and about half of the certificates pass validation. 58% of Facebook’s outgoing notification email used TLS [1]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Google Study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Font typeface="Questrial"/>
              <a:buChar char="○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Google reported 46% of outbound and 40% of inbound messages used TLS at the time of our second measurement (February 2015).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Font typeface="Questrial"/>
              <a:buChar char="○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Durumeric et al.  reported TLS use for 80% of incoming connections [2]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Font typeface="Questrial"/>
              <a:buChar char="○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Durumeric et al. reported that 74% of incoming mail at GMail does not have a DMARC policy [2].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Discussion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Passive Eavesdropping attacks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best case</a:t>
            </a: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worst case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Peer Forgery Attack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Active Eavesdropping attacks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Active Tampering attacks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Discussion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Recommendations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Use TLS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Fix Certificates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Verify certificates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Require TLS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Certificate Pinning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Use DKIM and DMARC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Enforce SPF and DKIM policy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estrial"/>
              <a:buChar char="○"/>
            </a:pPr>
            <a:r>
              <a:rPr b="1" lang="en" sz="1800">
                <a:latin typeface="Questrial"/>
                <a:ea typeface="Questrial"/>
                <a:cs typeface="Questrial"/>
                <a:sym typeface="Questrial"/>
              </a:rPr>
              <a:t>Use DNSSEC</a:t>
            </a: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49" y="274250"/>
            <a:ext cx="4127399" cy="2287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750" y="274250"/>
            <a:ext cx="4074074" cy="2287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49" y="2749000"/>
            <a:ext cx="4127398" cy="2287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5" name="Shape 2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1825" y="2749000"/>
            <a:ext cx="4127399" cy="2287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Referenced List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00650" y="1083550"/>
            <a:ext cx="8480999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Questrial"/>
              <a:buAutoNum type="arabicPeriod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M. Adkins. The Current State of SMTP STARTTLS Deployment. https://www.facebook.com/notes/1453015901605223, May 2014.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>
              <a:spcBef>
                <a:spcPts val="0"/>
              </a:spcBef>
              <a:buSzPct val="100000"/>
              <a:buFont typeface="Questrial"/>
              <a:buAutoNum type="arabicPeriod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Z. Durumeric, D. Adrian, A. Mirian, J. Kasten, E. Bursztein, N. Lidzborski, K. Thomas, V. Eranti, M. Bailey, and J. A. Halderman. Neither Snow Nor Rain Nor MITM . . . An Empirical Analysis of Mail Delivery Security. In Proceedings of the 2015 Internet Measurement Conference (IMC), 2015.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Quiz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27075" y="1190575"/>
            <a:ext cx="8547899" cy="3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Name one type of network attackers.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what will happen when failure to verify the server's certificate of the MDA?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Any limitation for the approach?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200650" y="0"/>
            <a:ext cx="3972900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0" y="956350"/>
            <a:ext cx="9144000" cy="418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200">
                <a:latin typeface="Questrial"/>
                <a:ea typeface="Questrial"/>
                <a:cs typeface="Questrial"/>
                <a:sym typeface="Questrial"/>
              </a:rPr>
              <a:t>how to make guarantees about Email integrity, authenticity, or confidentiality?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encrypt and sign message contents using tools like PGP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message tampering, forgery, eavesdropping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use of lower-layer security mechanisms: TLS, SPF, DKIM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Google recently reported 59% adoption of TLS by sending and 79% by receiving servers.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TLS, and DKIM with DNSSEC can protect against active network-based man-in-the-middle attack, when used correctly and enforced. </a:t>
            </a:r>
          </a:p>
          <a:p>
            <a:pPr indent="-342900" lvl="3" marL="18288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requiring trusting the provider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200650" y="0"/>
            <a:ext cx="7651800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Research Question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0" y="956350"/>
            <a:ext cx="9042900" cy="41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W</a:t>
            </a: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hether the current deployment of TLS,DKIM, and SPF provides these level of security possible under ideal conditions?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measuring the level of support for TLS, DKIM, and SPF among top email providers.   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determining whether they enforce correct protocol use.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measuring the use of DNSSEC among providers.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200650" y="0"/>
            <a:ext cx="6708600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Contributions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0" y="969850"/>
            <a:ext cx="9144000" cy="417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A methodology for determining TLS use along the full message path between two providers.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An analysis of current state of TLS, DKIM, SPF and DNSSEC deployment.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45720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❏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how correct use of the above protocols can provide message confidentiality and integrity in a relaxed treat model.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00650" y="0"/>
            <a:ext cx="6641700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Threat Model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00" y="983225"/>
            <a:ext cx="91440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network-based attack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Active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an active attacker ( man-in-the-middle attacker), can observe and modify all packets, and inject arbitrary packets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Passive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A passive attacker can observe but not modify the traffic between a target and the rest of the Internet.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Peer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A network peer is an ordinary host connected to the Internet, capable of sending arbitrary packets and receiving packets for which it is the destination.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0" y="9698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Security Properties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Confidentiality: </a:t>
            </a:r>
            <a:r>
              <a:rPr i="1" lang="en" sz="1800">
                <a:latin typeface="Questrial"/>
                <a:ea typeface="Questrial"/>
                <a:cs typeface="Questrial"/>
                <a:sym typeface="Questrial"/>
              </a:rPr>
              <a:t>Can an attacker read a message?</a:t>
            </a: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Authenticity: </a:t>
            </a:r>
            <a:r>
              <a:rPr i="1" lang="en" sz="1800">
                <a:latin typeface="Questrial"/>
                <a:ea typeface="Questrial"/>
                <a:cs typeface="Questrial"/>
                <a:sym typeface="Questrial"/>
              </a:rPr>
              <a:t>Can an attacker forge a message?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 Integrity:</a:t>
            </a:r>
            <a:r>
              <a:rPr i="1" lang="en" sz="1800">
                <a:latin typeface="Questrial"/>
                <a:ea typeface="Questrial"/>
                <a:cs typeface="Questrial"/>
                <a:sym typeface="Questrial"/>
              </a:rPr>
              <a:t>Can an attacker modify a message?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Mail Path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99" y="3056075"/>
            <a:ext cx="6487873" cy="19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30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Confidentiality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network-based eavesdropper</a:t>
            </a:r>
          </a:p>
          <a:p>
            <a:pPr indent="-33655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the standard protocols (HTTP,SMTP,IMAP,POP) use along the mail path defend against eavesdropping using TLS encryption.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passive attacker</a:t>
            </a:r>
          </a:p>
          <a:p>
            <a:pPr indent="-33655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it is sufficient to use TLS on all attacker accessible links, provided a strong cipher suite is sued.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active attacker</a:t>
            </a:r>
          </a:p>
          <a:p>
            <a:pPr indent="-342900" lvl="2" marL="1371600" rtl="0">
              <a:spcBef>
                <a:spcPts val="0"/>
              </a:spcBef>
              <a:buSzPct val="105882"/>
              <a:buFont typeface="Questrial"/>
              <a:buChar char="■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requiring the sender to verify the identity of the receiver.</a:t>
            </a: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33655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attacker will be able to impersonate the receiver and gain access to the message</a:t>
            </a:r>
          </a:p>
          <a:p>
            <a:pPr indent="-336550" lvl="3" marL="18288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attacker can gain control of any hop along the message path</a:t>
            </a:r>
          </a:p>
          <a:p>
            <a:pPr indent="-336550" lvl="3" marL="18288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either TLS is not used on that hop</a:t>
            </a:r>
          </a:p>
          <a:p>
            <a:pPr indent="-336550" lvl="3" marL="18288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1700">
                <a:latin typeface="Questrial"/>
                <a:ea typeface="Questrial"/>
                <a:cs typeface="Questrial"/>
                <a:sym typeface="Questrial"/>
              </a:rPr>
              <a:t>or TLS is used without server certificate verification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300" y="-93650"/>
            <a:ext cx="9137399" cy="1049999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00650" y="0"/>
            <a:ext cx="7457699" cy="695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0" y="956350"/>
            <a:ext cx="9137399" cy="4140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Authenticity</a:t>
            </a:r>
          </a:p>
          <a:p>
            <a:pPr indent="-3683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SPF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protect against forgery by a peer attacker by only allowing certain network hosts to send email on behalf of a domain</a:t>
            </a:r>
          </a:p>
          <a:p>
            <a:pPr indent="-3683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DKIM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rely on a digital signature to protect the message, including the sender address</a:t>
            </a:r>
          </a:p>
          <a:p>
            <a:pPr indent="-368300" lvl="1" marL="914400" rtl="0">
              <a:spcBef>
                <a:spcPts val="0"/>
              </a:spcBef>
              <a:buSzPct val="100000"/>
              <a:buFont typeface="Questrial"/>
              <a:buChar char="○"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DNSSEC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If the sending provider uses DNSSEC, the receiving provider can obtain the DKIM signing key securely or receive signed confirmation that a record does not exist.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Questrial"/>
              <a:buChar char="■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DKIM &amp; DNSSEC can be used to defend against forgery of signed messages.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